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458" r:id="rId2"/>
    <p:sldId id="502" r:id="rId3"/>
    <p:sldId id="503" r:id="rId4"/>
    <p:sldId id="504" r:id="rId5"/>
    <p:sldId id="505" r:id="rId6"/>
    <p:sldId id="506" r:id="rId7"/>
    <p:sldId id="485" r:id="rId8"/>
    <p:sldId id="507" r:id="rId9"/>
    <p:sldId id="508" r:id="rId10"/>
    <p:sldId id="509" r:id="rId11"/>
    <p:sldId id="528" r:id="rId12"/>
    <p:sldId id="529" r:id="rId13"/>
    <p:sldId id="511" r:id="rId14"/>
    <p:sldId id="510" r:id="rId15"/>
    <p:sldId id="513" r:id="rId16"/>
    <p:sldId id="514" r:id="rId17"/>
    <p:sldId id="515" r:id="rId18"/>
    <p:sldId id="517" r:id="rId19"/>
    <p:sldId id="518" r:id="rId20"/>
    <p:sldId id="519" r:id="rId21"/>
    <p:sldId id="520" r:id="rId22"/>
    <p:sldId id="521" r:id="rId23"/>
    <p:sldId id="52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9FE"/>
    <a:srgbClr val="6E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931"/>
    <p:restoredTop sz="77593"/>
  </p:normalViewPr>
  <p:slideViewPr>
    <p:cSldViewPr snapToGrid="0" snapToObjects="1">
      <p:cViewPr varScale="1">
        <p:scale>
          <a:sx n="96" d="100"/>
          <a:sy n="96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8EBFC-05B6-9C46-BD16-F9F33479004A}" type="datetimeFigureOut">
              <a:rPr lang="en-US" smtClean="0"/>
              <a:t>4/3/17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589FC-1846-0249-85C6-65894CFD5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a simple title slide; you can customize if</a:t>
            </a:r>
            <a:r>
              <a:rPr lang="en-US" baseline="0" dirty="0" smtClean="0"/>
              <a:t> you’d like.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34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start </a:t>
            </a:r>
            <a:r>
              <a:rPr lang="en-US" dirty="0" err="1" smtClean="0"/>
              <a:t>NativeScript</a:t>
            </a:r>
            <a:r>
              <a:rPr lang="en-US" dirty="0" smtClean="0"/>
              <a:t> provides dozens of built-in modules that abstract complex native</a:t>
            </a:r>
            <a:r>
              <a:rPr lang="en-US" baseline="0" dirty="0" smtClean="0"/>
              <a:t> functionality behind simple-to-use JavaScript and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 APIs. For example, to allocate a file in a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app you import a File constructor and invoke it, as opposed to writing the native code you see on the bottom of the screens.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05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a number of </a:t>
            </a:r>
            <a:r>
              <a:rPr lang="en-US" dirty="0" err="1" smtClean="0"/>
              <a:t>NativeScript</a:t>
            </a:r>
            <a:r>
              <a:rPr lang="en-US" dirty="0" smtClean="0"/>
              <a:t> modules that help you build your user</a:t>
            </a:r>
            <a:r>
              <a:rPr lang="en-US" baseline="0" dirty="0" smtClean="0"/>
              <a:t> interfaces in markup rather than complex native code. The slide shows the switch component, and you can find the full list at </a:t>
            </a:r>
            <a:r>
              <a:rPr lang="en-US" baseline="0" dirty="0" err="1" smtClean="0"/>
              <a:t>docs.nativescript.org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ui</a:t>
            </a:r>
            <a:r>
              <a:rPr lang="en-US" baseline="0" dirty="0" smtClean="0"/>
              <a:t>/components.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3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build</a:t>
            </a:r>
            <a:r>
              <a:rPr lang="en-US" baseline="0" dirty="0" smtClean="0"/>
              <a:t> upon the built-in modules, the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community builds and maintains a robust set of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plugins—adding to the things you functionality you can quickly and easily add to your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apps.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0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finally, </a:t>
            </a:r>
            <a:r>
              <a:rPr lang="en-US" dirty="0" err="1" smtClean="0"/>
              <a:t>NativeScript</a:t>
            </a:r>
            <a:r>
              <a:rPr lang="en-US" baseline="0" dirty="0" smtClean="0"/>
              <a:t> provides the ability to leverage native Android and iOS libraries in your applications. This includes jars from places like Android Arsenal, as well as </a:t>
            </a:r>
            <a:r>
              <a:rPr lang="en-US" baseline="0" dirty="0" err="1" smtClean="0"/>
              <a:t>resuable</a:t>
            </a:r>
            <a:r>
              <a:rPr lang="en-US" baseline="0" dirty="0" smtClean="0"/>
              <a:t> iOS libraries such as </a:t>
            </a:r>
            <a:r>
              <a:rPr lang="en-US" baseline="0" dirty="0" err="1" smtClean="0"/>
              <a:t>CocoaPods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9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you use </a:t>
            </a:r>
            <a:r>
              <a:rPr lang="en-US" dirty="0" err="1" smtClean="0"/>
              <a:t>NativeScript</a:t>
            </a:r>
            <a:r>
              <a:rPr lang="en-US" dirty="0" smtClean="0"/>
              <a:t> you join a large and ever-growing</a:t>
            </a:r>
            <a:r>
              <a:rPr lang="en-US" baseline="0" dirty="0" smtClean="0"/>
              <a:t> community that spans the world.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92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NativeScript</a:t>
            </a:r>
            <a:r>
              <a:rPr lang="en-US" dirty="0" smtClean="0"/>
              <a:t> community forum at </a:t>
            </a:r>
            <a:r>
              <a:rPr lang="en-US" dirty="0" err="1" smtClean="0"/>
              <a:t>forum.nativescript.org</a:t>
            </a:r>
            <a:r>
              <a:rPr lang="en-US" dirty="0" smtClean="0"/>
              <a:t> is a great place to ask questions and get help from the greater </a:t>
            </a:r>
            <a:r>
              <a:rPr lang="en-US" dirty="0" err="1" smtClean="0"/>
              <a:t>NativeScript</a:t>
            </a:r>
            <a:r>
              <a:rPr lang="en-US" dirty="0" smtClean="0"/>
              <a:t> community.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84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NativeScript</a:t>
            </a:r>
            <a:r>
              <a:rPr lang="en-US" dirty="0" smtClean="0"/>
              <a:t> community</a:t>
            </a:r>
            <a:r>
              <a:rPr lang="en-US" baseline="0" dirty="0" smtClean="0"/>
              <a:t> Slack channel is a great place to chat with others in the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community—over 3000 members!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7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is a free</a:t>
            </a:r>
            <a:r>
              <a:rPr lang="en-US" baseline="0" dirty="0" smtClean="0"/>
              <a:t> and open source project, but you can rest assured that there is a major software company backing the project in full. Progress is a Fortune 500 traded company with a long history in the software industry, with well over 1000 employees all around the world.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how does Progress make money off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? Two ways.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49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is enterprise</a:t>
            </a:r>
            <a:r>
              <a:rPr lang="en-US" baseline="0" dirty="0" smtClean="0"/>
              <a:t> support. If you work for a large company considering building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-based apps, the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team provides a variety of support options that can help make your app a success.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9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second is premium UI components through a product named UI for </a:t>
            </a:r>
            <a:r>
              <a:rPr lang="en-US" dirty="0" err="1" smtClean="0"/>
              <a:t>NativeScript</a:t>
            </a:r>
            <a:r>
              <a:rPr lang="en-US" dirty="0" smtClean="0"/>
              <a:t>. UI for </a:t>
            </a:r>
            <a:r>
              <a:rPr lang="en-US" dirty="0" err="1" smtClean="0"/>
              <a:t>NativeScript</a:t>
            </a:r>
            <a:r>
              <a:rPr lang="en-US" dirty="0" smtClean="0"/>
              <a:t> contains a series of paid UI component,</a:t>
            </a:r>
            <a:r>
              <a:rPr lang="en-US" baseline="0" dirty="0" smtClean="0"/>
              <a:t> such as calendars, charts, and graphs.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58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simple definition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to set the stage for the rest of the talk. </a:t>
            </a:r>
            <a:r>
              <a:rPr lang="en-US" dirty="0" smtClean="0"/>
              <a:t>A couple things to highlight here:</a:t>
            </a:r>
          </a:p>
          <a:p>
            <a:endParaRPr lang="en-US" dirty="0" smtClean="0"/>
          </a:p>
          <a:p>
            <a:r>
              <a:rPr lang="en-US" dirty="0" smtClean="0"/>
              <a:t>-  </a:t>
            </a:r>
            <a:r>
              <a:rPr lang="en-US" dirty="0" err="1" smtClean="0"/>
              <a:t>NativeScript</a:t>
            </a:r>
            <a:r>
              <a:rPr lang="en-US" dirty="0" smtClean="0"/>
              <a:t> is free—you can build and deploy apps to the store</a:t>
            </a:r>
            <a:r>
              <a:rPr lang="en-US" baseline="0" dirty="0" smtClean="0"/>
              <a:t> without paying a cent.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NativeScript</a:t>
            </a:r>
            <a:r>
              <a:rPr lang="en-US" baseline="0" dirty="0" smtClean="0"/>
              <a:t> is open source—Everything is Apache 2 licensed and  up at 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7018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24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repeats the</a:t>
            </a:r>
            <a:r>
              <a:rPr lang="en-US" baseline="0" dirty="0" smtClean="0"/>
              <a:t> slide deck’s thesis.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55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are going to do a demo, this is a slide you can use to transition.</a:t>
            </a:r>
          </a:p>
          <a:p>
            <a:endParaRPr lang="en-US" dirty="0" smtClean="0"/>
          </a:p>
          <a:p>
            <a:r>
              <a:rPr lang="en-US" dirty="0" smtClean="0"/>
              <a:t>If you’re not comfortable with live coding,</a:t>
            </a:r>
            <a:r>
              <a:rPr lang="en-US" baseline="0" dirty="0" smtClean="0"/>
              <a:t> show something that you’ve built with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. Or just bring up a simple little app you’ve worked on and walk attendees through the files and what they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0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baseline="0" dirty="0" smtClean="0"/>
              <a:t> has been in development for over four years; was first released to the public in March of 2015; and has been growing ever since.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---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you’d like to give a bit of a history lesson during your slides you can talk about how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started as a project at </a:t>
            </a:r>
            <a:r>
              <a:rPr lang="en-US" baseline="0" dirty="0" err="1" smtClean="0"/>
              <a:t>Telerik</a:t>
            </a:r>
            <a:r>
              <a:rPr lang="en-US" baseline="0" dirty="0" smtClean="0"/>
              <a:t> in 2013. </a:t>
            </a:r>
            <a:r>
              <a:rPr lang="en-US" baseline="0" dirty="0" err="1" smtClean="0"/>
              <a:t>Telerik</a:t>
            </a:r>
            <a:r>
              <a:rPr lang="en-US" baseline="0" dirty="0" smtClean="0"/>
              <a:t> was (and still is) building a lot of tooling for Apache Cordova and </a:t>
            </a:r>
            <a:r>
              <a:rPr lang="en-US" baseline="0" dirty="0" err="1" smtClean="0"/>
              <a:t>PhoneGap</a:t>
            </a:r>
            <a:r>
              <a:rPr lang="en-US" baseline="0" dirty="0" smtClean="0"/>
              <a:t> applications, and was finding a number of limitations—most notably performance and the difficulty of doing native-y things.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NativeScript</a:t>
            </a:r>
            <a:r>
              <a:rPr lang="en-US" baseline="0" dirty="0" smtClean="0"/>
              <a:t> was borne out of a desire to build a framework that let you use JavaScript to build mobile apps, without the performance and usability limitations inherent to Cordova development.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Telerik</a:t>
            </a:r>
            <a:r>
              <a:rPr lang="en-US" baseline="0" dirty="0" smtClean="0"/>
              <a:t> was acquired by Progress in December of 2014 (thus the </a:t>
            </a:r>
            <a:r>
              <a:rPr lang="en-US" baseline="0" dirty="0" err="1" smtClean="0"/>
              <a:t>Telerik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Progress</a:t>
            </a:r>
            <a:r>
              <a:rPr lang="en-US" baseline="0" dirty="0" smtClean="0"/>
              <a:t> name change).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47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shows </a:t>
            </a:r>
            <a:r>
              <a:rPr lang="en-US" dirty="0" err="1" smtClean="0"/>
              <a:t>npm</a:t>
            </a:r>
            <a:r>
              <a:rPr lang="en-US" dirty="0" smtClean="0"/>
              <a:t> downloads of the “</a:t>
            </a:r>
            <a:r>
              <a:rPr lang="en-US" dirty="0" err="1" smtClean="0"/>
              <a:t>nativescript</a:t>
            </a:r>
            <a:r>
              <a:rPr lang="en-US" dirty="0" smtClean="0"/>
              <a:t>” </a:t>
            </a:r>
            <a:r>
              <a:rPr lang="en-US" dirty="0" err="1" smtClean="0"/>
              <a:t>npm</a:t>
            </a:r>
            <a:r>
              <a:rPr lang="en-US" baseline="0" dirty="0" smtClean="0"/>
              <a:t> package for one full year. The slide backs up the previous slide’s claim that 2017 is a year of mass adoption for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. You may wish to update this chart with new data at </a:t>
            </a:r>
            <a:r>
              <a:rPr lang="en-US" baseline="0" dirty="0" err="1" smtClean="0"/>
              <a:t>npm-stat.com</a:t>
            </a:r>
            <a:r>
              <a:rPr lang="en-US" baseline="0" dirty="0" smtClean="0"/>
              <a:t>—follow the link on the slide and update the dates in the dropdowns.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14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thesis that the rest of the slide deck aims to prove.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88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NativeScript</a:t>
            </a:r>
            <a:r>
              <a:rPr lang="en-US" dirty="0" smtClean="0"/>
              <a:t> you build interfaces using truly native UI components. </a:t>
            </a:r>
            <a:r>
              <a:rPr lang="en-US" dirty="0" err="1" smtClean="0"/>
              <a:t>NativeScript</a:t>
            </a:r>
            <a:r>
              <a:rPr lang="en-US" dirty="0" smtClean="0"/>
              <a:t> does not use HTML; </a:t>
            </a:r>
            <a:r>
              <a:rPr lang="en-US" dirty="0" err="1" smtClean="0"/>
              <a:t>NativeScript</a:t>
            </a:r>
            <a:r>
              <a:rPr lang="en-US" dirty="0" smtClean="0"/>
              <a:t> does not use </a:t>
            </a:r>
            <a:r>
              <a:rPr lang="en-US" dirty="0" err="1" smtClean="0"/>
              <a:t>WebViews</a:t>
            </a:r>
            <a:r>
              <a:rPr lang="en-US" dirty="0" smtClean="0"/>
              <a:t>; </a:t>
            </a:r>
            <a:r>
              <a:rPr lang="en-US" dirty="0" err="1" smtClean="0"/>
              <a:t>NativeScript</a:t>
            </a:r>
            <a:r>
              <a:rPr lang="en-US" dirty="0" smtClean="0"/>
              <a:t> does not use</a:t>
            </a:r>
            <a:r>
              <a:rPr lang="en-US" baseline="0" dirty="0" smtClean="0"/>
              <a:t> a DOM.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is iOS and Android apps that feel native—because they are. Encourage attendees to multitask and download the “Examples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” app from the iOS App Store or Google Play to see this performance for themselves.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81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NativeScript</a:t>
            </a:r>
            <a:r>
              <a:rPr lang="en-US" dirty="0" smtClean="0"/>
              <a:t> you have the ability to reuse various web developer</a:t>
            </a:r>
            <a:r>
              <a:rPr lang="en-US" baseline="0" dirty="0" smtClean="0"/>
              <a:t> skills and technologies.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you write your logic in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;  you style your apps with CSS or SASS; you install dependencies from </a:t>
            </a:r>
            <a:r>
              <a:rPr lang="en-US" baseline="0" dirty="0" err="1" smtClean="0"/>
              <a:t>npm</a:t>
            </a:r>
            <a:r>
              <a:rPr lang="en-US" baseline="0" dirty="0" smtClean="0"/>
              <a:t>; and you have the ability to optionally use libraries like Angular and </a:t>
            </a:r>
            <a:r>
              <a:rPr lang="en-US" baseline="0" dirty="0" err="1" smtClean="0"/>
              <a:t>webpack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reuse means you can get up and running with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quickly. Remember that native app development usually involves terms like Objective-C, Swift, Java, and </a:t>
            </a:r>
            <a:r>
              <a:rPr lang="en-US" baseline="0" dirty="0" err="1" smtClean="0"/>
              <a:t>Xcode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2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NativeScript</a:t>
            </a:r>
            <a:r>
              <a:rPr lang="en-US" dirty="0" smtClean="0"/>
              <a:t> you can</a:t>
            </a:r>
            <a:r>
              <a:rPr lang="en-US" baseline="0" dirty="0" smtClean="0"/>
              <a:t> choose how to architect your app, based on your team’s personal preferences and skillset.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NativeScript</a:t>
            </a:r>
            <a:r>
              <a:rPr lang="en-US" baseline="0" dirty="0" smtClean="0"/>
              <a:t> core runtimes run JavaScript, and everything else builds on top of that. You can opt into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 if you’re a fan, and you can additionally opt into Angular if you’d like to use </a:t>
            </a:r>
            <a:r>
              <a:rPr lang="en-US" baseline="0" dirty="0" err="1" smtClean="0"/>
              <a:t>Angular’s</a:t>
            </a:r>
            <a:r>
              <a:rPr lang="en-US" baseline="0" dirty="0" smtClean="0"/>
              <a:t> APIs to drive your mobile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</a:t>
            </a:r>
            <a:r>
              <a:rPr lang="en-US" dirty="0" err="1" smtClean="0"/>
              <a:t>NativeScript’s</a:t>
            </a:r>
            <a:r>
              <a:rPr lang="en-US" baseline="0" dirty="0" smtClean="0"/>
              <a:t> guiding principles is to make it easy to do native things. The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team believes that your JavaScript-based app should have just as much power as a natively written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69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3C59FD"/>
                </a:solidFill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05517"/>
            <a:ext cx="11210923" cy="920363"/>
          </a:xfrm>
        </p:spPr>
        <p:txBody>
          <a:bodyPr/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947" y="1508760"/>
            <a:ext cx="11033237" cy="4828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9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002" y="2898191"/>
            <a:ext cx="8444754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" y="4331797"/>
            <a:ext cx="8444754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9996"/>
          <a:stretch/>
        </p:blipFill>
        <p:spPr>
          <a:xfrm>
            <a:off x="494851" y="3754194"/>
            <a:ext cx="161364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9948" y="2771814"/>
            <a:ext cx="52725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{Hands</a:t>
            </a:r>
            <a:r>
              <a:rPr lang="en-US" sz="8000" b="1" baseline="0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 on</a:t>
            </a:r>
            <a:r>
              <a:rPr lang="en-US" sz="8000" b="1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}</a:t>
            </a:r>
            <a:endParaRPr lang="en-US" sz="8000" b="1" dirty="0" smtClean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5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22698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93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4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2" y="1536564"/>
            <a:ext cx="7013234" cy="414496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baseline="0">
                <a:latin typeface="Consolas" charset="0"/>
                <a:ea typeface="Consolas" charset="0"/>
                <a:cs typeface="Consolas" charset="0"/>
              </a:defRPr>
            </a:lvl1pPr>
            <a:lvl2pPr marL="365760" indent="0">
              <a:buNone/>
              <a:defRPr sz="1600" b="1">
                <a:latin typeface="Consolas" charset="0"/>
                <a:ea typeface="Consolas" charset="0"/>
                <a:cs typeface="Consolas" charset="0"/>
              </a:defRPr>
            </a:lvl2pPr>
            <a:lvl3pPr marL="548640" indent="0">
              <a:buNone/>
              <a:defRPr sz="1200" b="1">
                <a:latin typeface="Consolas" charset="0"/>
                <a:ea typeface="Consolas" charset="0"/>
                <a:cs typeface="Consolas" charset="0"/>
              </a:defRPr>
            </a:lvl3pPr>
            <a:lvl4pPr marL="731520" indent="0">
              <a:buNone/>
              <a:defRPr sz="1100" b="1">
                <a:latin typeface="Consolas" charset="0"/>
                <a:ea typeface="Consolas" charset="0"/>
                <a:cs typeface="Consolas" charset="0"/>
              </a:defRPr>
            </a:lvl4pPr>
            <a:lvl5pPr marL="914400" indent="0">
              <a:buNone/>
              <a:defRPr sz="1050" b="1"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 dirty="0" smtClean="0"/>
              <a:t>Click to edit </a:t>
            </a:r>
            <a:r>
              <a:rPr lang="en-US" smtClean="0"/>
              <a:t>code snippet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06999" y="1536564"/>
            <a:ext cx="3611563" cy="41449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code description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2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5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03021" y="320040"/>
            <a:ext cx="8778240" cy="5943600"/>
          </a:xfrm>
        </p:spPr>
        <p:txBody>
          <a:bodyPr anchor="ctr">
            <a:normAutofit/>
          </a:bodyPr>
          <a:lstStyle>
            <a:lvl1pPr marL="182880" indent="0" algn="ctr">
              <a:buNone/>
              <a:defRPr sz="6600" baseline="0"/>
            </a:lvl1pPr>
            <a:lvl2pPr marL="36576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 smtClean="0"/>
              <a:t>Click to make</a:t>
            </a:r>
          </a:p>
          <a:p>
            <a:pPr lvl="0"/>
            <a:r>
              <a:rPr lang="en-US" dirty="0" smtClean="0"/>
              <a:t>big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62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1794510"/>
            <a:ext cx="11210923" cy="459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8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9" r:id="rId6"/>
    <p:sldLayoutId id="2147483674" r:id="rId7"/>
    <p:sldLayoutId id="2147483666" r:id="rId8"/>
    <p:sldLayoutId id="2147483667" r:id="rId9"/>
    <p:sldLayoutId id="2147483664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365760" indent="-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pm-stat.com/charts.html?package=nativescript&amp;from=2016-01-31&amp;to=2017-03-31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8152" y="3019455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Introducing </a:t>
            </a:r>
            <a:r>
              <a:rPr lang="en-US" sz="6600" b="1" dirty="0" err="1" smtClean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NativeScript</a:t>
            </a:r>
            <a:endParaRPr lang="en-US" sz="6600" b="1" dirty="0">
              <a:solidFill>
                <a:srgbClr val="3D59FE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38152" y="3808001"/>
            <a:ext cx="10344148" cy="119579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An open-source </a:t>
            </a:r>
            <a:r>
              <a:rPr lang="en-US" dirty="0"/>
              <a:t>framework for building truly native mobile apps</a:t>
            </a:r>
            <a:br>
              <a:rPr lang="en-US" dirty="0"/>
            </a:br>
            <a:r>
              <a:rPr lang="en-US" dirty="0"/>
              <a:t>with Angular, </a:t>
            </a:r>
            <a:r>
              <a:rPr lang="en-US" dirty="0" err="1"/>
              <a:t>TypeScript</a:t>
            </a:r>
            <a:r>
              <a:rPr lang="en-US" dirty="0"/>
              <a:t> or JavaScript.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98" y="5816600"/>
            <a:ext cx="2698501" cy="9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408" y="3149439"/>
            <a:ext cx="791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Ease of doing native-y </a:t>
            </a:r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things </a:t>
            </a:r>
            <a:endParaRPr lang="en-US" sz="32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801672" y="2897082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3</a:t>
            </a:r>
            <a:endParaRPr lang="en-US" sz="5400" dirty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5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modules</a:t>
            </a:r>
            <a:endParaRPr lang="en-US" dirty="0"/>
          </a:p>
        </p:txBody>
      </p:sp>
      <p:pic>
        <p:nvPicPr>
          <p:cNvPr id="5" name="Picture 4" descr="Screen Shot 2015-01-30 at 12.59.57 PM.png"/>
          <p:cNvPicPr>
            <a:picLocks noChangeAspect="1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261" y="4888366"/>
            <a:ext cx="9876666" cy="1152078"/>
          </a:xfrm>
          <a:prstGeom prst="rect">
            <a:avLst/>
          </a:prstGeom>
        </p:spPr>
      </p:pic>
      <p:pic>
        <p:nvPicPr>
          <p:cNvPr id="6" name="Picture 5" descr="Screen Shot 2015-01-30 at 1.02.28 PM.png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261" y="3477717"/>
            <a:ext cx="4631647" cy="5834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815332" y="2419503"/>
            <a:ext cx="1" cy="899786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098839" y="2346418"/>
            <a:ext cx="0" cy="2991700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75398" y="14874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67" y="4921253"/>
            <a:ext cx="1233725" cy="8337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2" y="3233481"/>
            <a:ext cx="1407183" cy="950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67" y="1548491"/>
            <a:ext cx="6726050" cy="11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1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12" y="2894788"/>
            <a:ext cx="2806506" cy="5116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67" y="2583261"/>
            <a:ext cx="3148232" cy="574003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</p:spPr>
        <p:txBody>
          <a:bodyPr/>
          <a:lstStyle/>
          <a:p>
            <a:r>
              <a:rPr lang="en-US" sz="4000" dirty="0" err="1" smtClean="0"/>
              <a:t>NativeScript</a:t>
            </a:r>
            <a:r>
              <a:rPr lang="en-US" sz="4000" dirty="0" smtClean="0"/>
              <a:t> modules for UIs</a:t>
            </a:r>
            <a:endParaRPr lang="en-US" sz="40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705100" y="2261912"/>
            <a:ext cx="2078664" cy="3059388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965512" y="2268212"/>
            <a:ext cx="1822888" cy="3154688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38152" y="12842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6" y="1531612"/>
            <a:ext cx="4051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2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817097"/>
            <a:ext cx="9753600" cy="682064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Plugins Hub (</a:t>
            </a:r>
            <a:r>
              <a:rPr lang="en-US" dirty="0" err="1" smtClean="0"/>
              <a:t>plugins.nativescript.org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69" y="3205523"/>
            <a:ext cx="4062343" cy="804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970" y="3205523"/>
            <a:ext cx="3627230" cy="80433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Reuse existing native Android and iOS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01139" y="3079865"/>
            <a:ext cx="791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Vibrant and growing community 💖</a:t>
            </a:r>
          </a:p>
        </p:txBody>
      </p:sp>
      <p:sp>
        <p:nvSpPr>
          <p:cNvPr id="5" name="Oval 4"/>
          <p:cNvSpPr/>
          <p:nvPr/>
        </p:nvSpPr>
        <p:spPr>
          <a:xfrm>
            <a:off x="1672463" y="2823612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764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34" y="1771375"/>
            <a:ext cx="8910937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community forum (</a:t>
            </a:r>
            <a:r>
              <a:rPr lang="en-US" dirty="0" err="1" smtClean="0"/>
              <a:t>forum.nativescript.org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2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09" y="1198770"/>
            <a:ext cx="9874818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community Slack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4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1443" y="1350456"/>
            <a:ext cx="7912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Supported by a major software company vested in your success </a:t>
            </a:r>
            <a:r>
              <a:rPr lang="mr-IN" sz="3200" dirty="0">
                <a:latin typeface="Avenir Roman" charset="0"/>
                <a:ea typeface="Avenir Roman" charset="0"/>
                <a:cs typeface="Avenir Roman" charset="0"/>
              </a:rPr>
              <a:t>👨‍💼👩‍💼</a:t>
            </a:r>
            <a:endParaRPr lang="en-US" sz="32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45" y="2536601"/>
            <a:ext cx="771583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9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1438413"/>
            <a:ext cx="9807017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offers enterprise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39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7191" y="2545423"/>
            <a:ext cx="9410296" cy="2760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67" dirty="0" smtClean="0">
                <a:latin typeface="Avenir Book" charset="0"/>
                <a:ea typeface="Avenir Book" charset="0"/>
                <a:cs typeface="Avenir Book" charset="0"/>
              </a:rPr>
              <a:t>an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open source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framework for building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truly native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mobile apps with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JavaScript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. Use web skills, </a:t>
            </a:r>
            <a:r>
              <a:rPr lang="en-US" sz="3467" dirty="0" smtClean="0">
                <a:latin typeface="Avenir Book" charset="0"/>
                <a:ea typeface="Avenir Book" charset="0"/>
                <a:cs typeface="Avenir Book" charset="0"/>
              </a:rPr>
              <a:t>like </a:t>
            </a:r>
            <a:r>
              <a:rPr lang="en-US" sz="3467" dirty="0" err="1" smtClean="0">
                <a:latin typeface="Avenir Book" charset="0"/>
                <a:ea typeface="Avenir Book" charset="0"/>
                <a:cs typeface="Avenir Book" charset="0"/>
              </a:rPr>
              <a:t>TypeScript</a:t>
            </a:r>
            <a:r>
              <a:rPr lang="en-US" sz="3467" dirty="0" smtClean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Angular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 and CSS, and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get native UI and performance</a:t>
            </a:r>
            <a:r>
              <a:rPr lang="en-US" sz="3467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on iOS and Android.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22154" y="1502228"/>
            <a:ext cx="4155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NativeScript</a:t>
            </a:r>
            <a:r>
              <a:rPr lang="en-US" sz="4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 is</a:t>
            </a:r>
            <a:r>
              <a:rPr lang="is-IS" sz="4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…</a:t>
            </a:r>
            <a:endParaRPr lang="en-US" sz="4000" dirty="0" smtClean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4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5" y="1358900"/>
            <a:ext cx="9807017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UI for </a:t>
            </a:r>
            <a:r>
              <a:rPr lang="en-US" dirty="0" err="1" smtClean="0"/>
              <a:t>NativeScript</a:t>
            </a:r>
            <a:r>
              <a:rPr lang="en-US" dirty="0" smtClean="0"/>
              <a:t>—premium UI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7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Reasons to use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8152" y="1851489"/>
            <a:ext cx="11180107" cy="4905599"/>
          </a:xfrm>
        </p:spPr>
        <p:txBody>
          <a:bodyPr/>
          <a:lstStyle/>
          <a:p>
            <a:r>
              <a:rPr lang="en-US" b="1" dirty="0" smtClean="0"/>
              <a:t>1</a:t>
            </a:r>
            <a:r>
              <a:rPr lang="en-US" dirty="0" smtClean="0"/>
              <a:t>) Rich, animated native UI</a:t>
            </a:r>
          </a:p>
          <a:p>
            <a:r>
              <a:rPr lang="en-US" b="1" dirty="0" smtClean="0"/>
              <a:t>2</a:t>
            </a:r>
            <a:r>
              <a:rPr lang="en-US" dirty="0" smtClean="0"/>
              <a:t>) Maximum code and skill reusability</a:t>
            </a:r>
          </a:p>
          <a:p>
            <a:r>
              <a:rPr lang="en-US" b="1" dirty="0" smtClean="0"/>
              <a:t>3</a:t>
            </a:r>
            <a:r>
              <a:rPr lang="en-US" dirty="0" smtClean="0"/>
              <a:t>) Ease of doing native-y things</a:t>
            </a:r>
          </a:p>
          <a:p>
            <a:r>
              <a:rPr lang="en-US" b="1" dirty="0" smtClean="0"/>
              <a:t>4</a:t>
            </a:r>
            <a:r>
              <a:rPr lang="en-US" dirty="0" smtClean="0"/>
              <a:t>) Vibrant and growing community</a:t>
            </a:r>
          </a:p>
          <a:p>
            <a:r>
              <a:rPr lang="en-US" b="1" dirty="0" smtClean="0"/>
              <a:t>5</a:t>
            </a:r>
            <a:r>
              <a:rPr lang="en-US" dirty="0" smtClean="0"/>
              <a:t>) Supported by a major software company</a:t>
            </a:r>
          </a:p>
        </p:txBody>
      </p:sp>
    </p:spTree>
    <p:extLst>
      <p:ext uri="{BB962C8B-B14F-4D97-AF65-F5344CB8AC3E}">
        <p14:creationId xmlns:p14="http://schemas.microsoft.com/office/powerpoint/2010/main" val="26438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56814" y="449249"/>
            <a:ext cx="11965718" cy="5943600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NativeScript</a:t>
            </a:r>
            <a:r>
              <a:rPr lang="en-US" sz="5400" dirty="0"/>
              <a:t> is the best tool </a:t>
            </a:r>
            <a:r>
              <a:rPr lang="en-US" sz="5400" dirty="0" smtClean="0"/>
              <a:t>for </a:t>
            </a:r>
            <a:r>
              <a:rPr lang="en-US" sz="5400" dirty="0"/>
              <a:t>cross-platform native app development 🎉</a:t>
            </a:r>
          </a:p>
        </p:txBody>
      </p:sp>
    </p:spTree>
    <p:extLst>
      <p:ext uri="{BB962C8B-B14F-4D97-AF65-F5344CB8AC3E}">
        <p14:creationId xmlns:p14="http://schemas.microsoft.com/office/powerpoint/2010/main" val="43551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Let’s get started! </a:t>
            </a:r>
            <a:r>
              <a:rPr lang="en-US" dirty="0"/>
              <a:t>🔥</a:t>
            </a:r>
          </a:p>
        </p:txBody>
      </p:sp>
    </p:spTree>
    <p:extLst>
      <p:ext uri="{BB962C8B-B14F-4D97-AF65-F5344CB8AC3E}">
        <p14:creationId xmlns:p14="http://schemas.microsoft.com/office/powerpoint/2010/main" val="11426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43"/>
          <p:cNvCxnSpPr/>
          <p:nvPr/>
        </p:nvCxnSpPr>
        <p:spPr>
          <a:xfrm>
            <a:off x="604659" y="3449319"/>
            <a:ext cx="10619999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7" name="TextBox 16"/>
          <p:cNvSpPr txBox="1"/>
          <p:nvPr/>
        </p:nvSpPr>
        <p:spPr>
          <a:xfrm>
            <a:off x="131014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96206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8227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68336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5440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9241" y="2283350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Early prototypes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71330" y="2283350"/>
            <a:ext cx="1578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“Core” engineering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89529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Public launch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07436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Adoption ramp-up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69056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Mass adoption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168783" y="1718490"/>
            <a:ext cx="1899693" cy="3461657"/>
          </a:xfrm>
          <a:prstGeom prst="rect">
            <a:avLst/>
          </a:prstGeom>
          <a:noFill/>
          <a:ln w="5715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324665" y="5742589"/>
            <a:ext cx="2791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latin typeface="Avenir Roman" charset="0"/>
                <a:ea typeface="Avenir Roman" charset="0"/>
                <a:cs typeface="Avenir Roman" charset="0"/>
              </a:rPr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182853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39956" y="5328286"/>
            <a:ext cx="83918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Roman" charset="0"/>
                <a:ea typeface="Avenir Roman" charset="0"/>
                <a:cs typeface="Avenir Roman" charset="0"/>
                <a:hlinkClick r:id="rId3"/>
              </a:rPr>
              <a:t>https://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  <a:hlinkClick r:id="rId3"/>
              </a:rPr>
              <a:t>npm-stat.com/charts.html?package=nativescript&amp;from=2016-01-31&amp;to=2017-03-31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 </a:t>
            </a:r>
            <a:endParaRPr lang="en-US" sz="28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3852" y="425053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npm</a:t>
            </a:r>
            <a:r>
              <a:rPr lang="en-US" dirty="0" smtClean="0"/>
              <a:t> downloads of the “</a:t>
            </a:r>
            <a:r>
              <a:rPr lang="en-US" dirty="0" err="1" smtClean="0"/>
              <a:t>nativescript</a:t>
            </a:r>
            <a:r>
              <a:rPr lang="en-US" dirty="0" smtClean="0"/>
              <a:t>” package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328" y="1288090"/>
            <a:ext cx="9231086" cy="372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3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56814" y="449249"/>
            <a:ext cx="11965718" cy="5943600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NativeScript</a:t>
            </a:r>
            <a:r>
              <a:rPr lang="en-US" sz="5400" dirty="0"/>
              <a:t> is the best tool </a:t>
            </a:r>
            <a:r>
              <a:rPr lang="en-US" sz="5400" dirty="0" smtClean="0"/>
              <a:t>for </a:t>
            </a:r>
            <a:r>
              <a:rPr lang="en-US" sz="5400" dirty="0"/>
              <a:t>cross-platform native app development 🎉</a:t>
            </a:r>
          </a:p>
        </p:txBody>
      </p:sp>
    </p:spTree>
    <p:extLst>
      <p:ext uri="{BB962C8B-B14F-4D97-AF65-F5344CB8AC3E}">
        <p14:creationId xmlns:p14="http://schemas.microsoft.com/office/powerpoint/2010/main" val="54386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03021" y="409492"/>
            <a:ext cx="8778240" cy="5943600"/>
          </a:xfrm>
        </p:spPr>
        <p:txBody>
          <a:bodyPr/>
          <a:lstStyle/>
          <a:p>
            <a:r>
              <a:rPr lang="en-US" dirty="0" smtClean="0"/>
              <a:t>5 reasons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s_qsf-demo.mov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9798" y="449431"/>
            <a:ext cx="3205236" cy="5699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49680" y="2536969"/>
            <a:ext cx="3579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Search for 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“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Examples 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NativeScript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”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in the iOS App Store or Google Play to try this app out for yourself.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005" y="2517290"/>
            <a:ext cx="3461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Rich, animated, “no compromise” native UI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(with shared UI code)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58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2570" y="2588251"/>
            <a:ext cx="3108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Roman" charset="0"/>
                <a:ea typeface="Avenir Roman" charset="0"/>
                <a:cs typeface="Avenir Roman" charset="0"/>
              </a:rPr>
              <a:t>Maximum code and skill </a:t>
            </a:r>
            <a:r>
              <a:rPr lang="en-US" sz="3600" dirty="0">
                <a:latin typeface="Avenir Roman" charset="0"/>
                <a:ea typeface="Avenir Roman" charset="0"/>
                <a:cs typeface="Avenir Roman" charset="0"/>
              </a:rPr>
              <a:t>reusability </a:t>
            </a:r>
            <a:endParaRPr lang="en-US" sz="36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495" y="288712"/>
            <a:ext cx="1851991" cy="1851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285" y="139129"/>
            <a:ext cx="1533541" cy="21511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774" y="650181"/>
            <a:ext cx="2755900" cy="12148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81" y="2416966"/>
            <a:ext cx="2376621" cy="23766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81" y="2729174"/>
            <a:ext cx="2556475" cy="19806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08" y="5318169"/>
            <a:ext cx="3447222" cy="9575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413" y="2645409"/>
            <a:ext cx="1800965" cy="21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2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2" y="2788582"/>
            <a:ext cx="2376621" cy="23766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0" y="2849545"/>
            <a:ext cx="1851991" cy="1851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332" y="1968249"/>
            <a:ext cx="3447222" cy="9575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66960" y="3406209"/>
            <a:ext cx="6944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>
                <a:latin typeface="Avenir Roman" charset="0"/>
                <a:ea typeface="Avenir Roman" charset="0"/>
                <a:cs typeface="Avenir Roman" charset="0"/>
              </a:rPr>
              <a:t>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0177" y="3393357"/>
            <a:ext cx="6944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>
                <a:latin typeface="Avenir Roman" charset="0"/>
                <a:ea typeface="Avenir Roman" charset="0"/>
                <a:cs typeface="Avenir Roman" charset="0"/>
              </a:rPr>
              <a:t>or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68" y="3283908"/>
            <a:ext cx="3447222" cy="957562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Architecture </a:t>
            </a:r>
            <a:r>
              <a:rPr lang="en-US" dirty="0"/>
              <a:t>Choices </a:t>
            </a:r>
          </a:p>
        </p:txBody>
      </p:sp>
    </p:spTree>
    <p:extLst>
      <p:ext uri="{BB962C8B-B14F-4D97-AF65-F5344CB8AC3E}">
        <p14:creationId xmlns:p14="http://schemas.microsoft.com/office/powerpoint/2010/main" val="66327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iveScript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smtClean="0">
            <a:latin typeface="Avenir Roman" charset="0"/>
            <a:ea typeface="Avenir Roman" charset="0"/>
            <a:cs typeface="Avenir Roma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tiveScript" id="{1DD0F66E-17CD-554C-BB62-9F50BFE51727}" vid="{C2684EA3-23DA-714C-9258-6DFDE6413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NativeScript</Template>
  <TotalTime>7125</TotalTime>
  <Words>1248</Words>
  <Application>Microsoft Macintosh PowerPoint</Application>
  <PresentationFormat>Widescreen</PresentationFormat>
  <Paragraphs>117</Paragraphs>
  <Slides>23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Avenir Book</vt:lpstr>
      <vt:lpstr>Avenir Heavy</vt:lpstr>
      <vt:lpstr>Avenir Light</vt:lpstr>
      <vt:lpstr>Avenir Roman</vt:lpstr>
      <vt:lpstr>Calibri</vt:lpstr>
      <vt:lpstr>Consolas</vt:lpstr>
      <vt:lpstr>Lato</vt:lpstr>
      <vt:lpstr>Open Sans</vt:lpstr>
      <vt:lpstr>Wingdings</vt:lpstr>
      <vt:lpstr>NativeScript</vt:lpstr>
      <vt:lpstr>Introducing NativeScript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NativeScript modules for UIs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Reasons to use NativeScript</vt:lpstr>
      <vt:lpstr>PowerPoint Presentation</vt:lpstr>
      <vt:lpstr>Let’s get started! 🔥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Overview</dc:title>
  <dc:creator>Todd Anglin</dc:creator>
  <cp:lastModifiedBy>TJ VanToll</cp:lastModifiedBy>
  <cp:revision>153</cp:revision>
  <dcterms:created xsi:type="dcterms:W3CDTF">2016-04-07T02:45:18Z</dcterms:created>
  <dcterms:modified xsi:type="dcterms:W3CDTF">2017-04-04T01:19:40Z</dcterms:modified>
</cp:coreProperties>
</file>